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Power Conversion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Shipboard Power System Fundamentals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8 January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84CD-7E95-1BA7-52A0-9C3ED193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D.C. output converter efficiency extrapolation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69662-E512-225F-69AF-7A7CFF65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0FF65-0A4A-B50A-2B61-86B0332C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6FC53-1499-BF8B-C247-77DAF1109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C71A0-07F4-0B27-F374-280ADEBC7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92" y="1516441"/>
            <a:ext cx="3458058" cy="55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7E8A5C-E3F4-02EC-2179-8BD1EDC7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5" y="2068968"/>
            <a:ext cx="4801092" cy="1144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53595E-CDB2-F8F2-69BA-3C058228D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17" y="3392264"/>
            <a:ext cx="4693950" cy="1262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D714B2-A966-754F-695E-A56F1FAD0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839" y="4914766"/>
            <a:ext cx="2809761" cy="857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DAB7EA-CAF7-2BFC-E86D-F7D2C8427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716" y="1414023"/>
            <a:ext cx="7232601" cy="365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392325-5245-C6C3-D765-048E31734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284" y="1913518"/>
            <a:ext cx="5258534" cy="9145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18FD5B-2E12-7C9A-100F-D4E405E07481}"/>
              </a:ext>
            </a:extLst>
          </p:cNvPr>
          <p:cNvSpPr txBox="1"/>
          <p:nvPr/>
        </p:nvSpPr>
        <p:spPr>
          <a:xfrm>
            <a:off x="6376737" y="3429000"/>
            <a:ext cx="525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data sheet does not provide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1EF55C-427D-AD02-05A4-7EAD3A0ED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2740" y="3392264"/>
            <a:ext cx="1171739" cy="5144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C7C5B0-EFB9-7BCC-E9D5-C52018FEFF72}"/>
              </a:ext>
            </a:extLst>
          </p:cNvPr>
          <p:cNvSpPr txBox="1"/>
          <p:nvPr/>
        </p:nvSpPr>
        <p:spPr>
          <a:xfrm>
            <a:off x="6376737" y="3921162"/>
            <a:ext cx="5258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does provide the efficiency at several output power, then the pseudo-inverse may be used to develop estimates for: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67BB1F-F1A8-84E8-06AC-88739A588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302" y="4952255"/>
            <a:ext cx="2495898" cy="5334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BF86C9-1E0D-7F70-46FF-B877A7BCEA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7977" y="5699779"/>
            <a:ext cx="5567294" cy="44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6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9D02-E43A-CEBC-E19E-53B8BA92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A.C. output converter efficiency extrapolation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9EB11-BBF2-6DD5-FF58-BFA39CE1F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AAAE8-D19A-EB2D-EC73-6624C359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6257-9C88-1669-286D-45B57838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6C2C7-C53A-3594-B8EB-410BECAB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91" y="1492563"/>
            <a:ext cx="4585265" cy="1130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19520-E5D1-C1D6-1EFA-480C20499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26860"/>
            <a:ext cx="3786114" cy="9246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9D245F-F403-3E4F-3747-6BCC533EE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39" y="3927563"/>
            <a:ext cx="4782217" cy="1124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13794F-7545-21F9-AC24-21C4DAD0A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39" y="5051670"/>
            <a:ext cx="4486901" cy="762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19D5C9-444F-0699-6DD0-74C5E27A4F00}"/>
              </a:ext>
            </a:extLst>
          </p:cNvPr>
          <p:cNvSpPr txBox="1"/>
          <p:nvPr/>
        </p:nvSpPr>
        <p:spPr>
          <a:xfrm>
            <a:off x="6653463" y="2726860"/>
            <a:ext cx="4021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efficiency is provided at several points,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pseudo-inverse can be used to determine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21D1F3-9429-F3BE-B5F5-EEB9790C9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519" y="3484810"/>
            <a:ext cx="2543530" cy="523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48E72-B8B6-D1D3-F56F-308D4C5DB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463" y="5372803"/>
            <a:ext cx="5567294" cy="44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4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59463"/>
              </p:ext>
            </p:extLst>
          </p:nvPr>
        </p:nvGraphicFramePr>
        <p:xfrm>
          <a:off x="878305" y="1690688"/>
          <a:ext cx="10475495" cy="2194560"/>
        </p:xfrm>
        <a:graphic>
          <a:graphicData uri="http://schemas.openxmlformats.org/drawingml/2006/table">
            <a:tbl>
              <a:tblPr/>
              <a:tblGrid>
                <a:gridCol w="7772400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703095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types of power conversion equipment are used onboard ship and why?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components comprise power conversion?</a:t>
                      </a:r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Remember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66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sources of losses in power conversion?</a:t>
                      </a:r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are losses calculated using an efficiency curve?	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4245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015D9-38E8-E847-C008-DB111097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DD3884-9312-6666-2D66-9D808AD3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A09397-2C28-EC61-6B7C-562B7458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3EC9-ED34-0D80-5096-3AF68426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2B1BA-76AB-1178-AB8E-7DD8FC0B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820"/>
            <a:ext cx="6248400" cy="49005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Power conversion equipment have two or more power system interfaces</a:t>
            </a:r>
          </a:p>
          <a:p>
            <a:r>
              <a:rPr lang="en-US" dirty="0"/>
              <a:t>Each interface may allow power to …</a:t>
            </a:r>
          </a:p>
          <a:p>
            <a:pPr lvl="1"/>
            <a:r>
              <a:rPr lang="en-US" dirty="0"/>
              <a:t>Flow in exclusively</a:t>
            </a:r>
          </a:p>
          <a:p>
            <a:pPr lvl="1"/>
            <a:r>
              <a:rPr lang="en-US" dirty="0"/>
              <a:t>Flow out exclusively</a:t>
            </a:r>
          </a:p>
          <a:p>
            <a:pPr lvl="1"/>
            <a:r>
              <a:rPr lang="en-US" dirty="0"/>
              <a:t>Flow in either direction</a:t>
            </a:r>
          </a:p>
          <a:p>
            <a:r>
              <a:rPr lang="en-US" dirty="0"/>
              <a:t>Power balance</a:t>
            </a:r>
          </a:p>
          <a:p>
            <a:pPr lvl="1"/>
            <a:r>
              <a:rPr lang="en-US" dirty="0"/>
              <a:t>Power flowing in = Power flowing out + Internal losses + Power flowing into internal energy storage – Power flowing out of internal energy storage</a:t>
            </a:r>
          </a:p>
          <a:p>
            <a:r>
              <a:rPr lang="en-US" dirty="0"/>
              <a:t>Types</a:t>
            </a:r>
          </a:p>
          <a:p>
            <a:pPr lvl="1"/>
            <a:r>
              <a:rPr lang="en-US" dirty="0"/>
              <a:t>Transformers</a:t>
            </a:r>
          </a:p>
          <a:p>
            <a:pPr lvl="1"/>
            <a:r>
              <a:rPr lang="en-US" dirty="0"/>
              <a:t>Power electronic converters</a:t>
            </a:r>
          </a:p>
          <a:p>
            <a:pPr lvl="1"/>
            <a:r>
              <a:rPr lang="en-US" dirty="0"/>
              <a:t>Motor Generator Sets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F9025-35DC-1B4F-A535-D7FF985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2204-F20C-3173-013C-BBF4D121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7B47D-A1A7-8162-79D0-C991708F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A06DE3-48DD-87C0-5F9A-D54B4257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726073"/>
            <a:ext cx="2833883" cy="21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E9638-0BC3-741F-A7C9-EDB38E37F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195" y="3187451"/>
            <a:ext cx="3202692" cy="163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2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1341D-2CD6-1164-3C53-C908A47E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0F8B-F65D-21E8-1227-6D912B1F6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884"/>
            <a:ext cx="6753887" cy="487646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Simple form of power conversion for </a:t>
            </a:r>
            <a:r>
              <a:rPr lang="en-US" sz="2400" dirty="0" err="1"/>
              <a:t>a.c.</a:t>
            </a:r>
            <a:r>
              <a:rPr lang="en-US" sz="2400" dirty="0"/>
              <a:t> systems.</a:t>
            </a:r>
          </a:p>
          <a:p>
            <a:pPr lvl="1"/>
            <a:r>
              <a:rPr lang="en-US" sz="2000" dirty="0"/>
              <a:t>Input and output voltages may be different.</a:t>
            </a:r>
          </a:p>
          <a:p>
            <a:pPr lvl="1"/>
            <a:r>
              <a:rPr lang="en-US" sz="2000" dirty="0"/>
              <a:t>Provides isolation between the primary and secondary winding.</a:t>
            </a:r>
          </a:p>
          <a:p>
            <a:pPr lvl="2"/>
            <a:r>
              <a:rPr lang="en-US" sz="1800" dirty="0"/>
              <a:t>Ground faults on one winding do not result in ground fault on the other winding.</a:t>
            </a:r>
          </a:p>
          <a:p>
            <a:pPr lvl="2"/>
            <a:r>
              <a:rPr lang="en-US" sz="1800" dirty="0"/>
              <a:t>Limits common-mode currents between primary and secondary windings.</a:t>
            </a:r>
          </a:p>
          <a:p>
            <a:r>
              <a:rPr lang="en-US" sz="2400" dirty="0"/>
              <a:t>Three phase transformers often created by interconnecting three single phase transformers.</a:t>
            </a:r>
          </a:p>
          <a:p>
            <a:r>
              <a:rPr lang="en-US" sz="2400" dirty="0"/>
              <a:t>System Integration issues</a:t>
            </a:r>
          </a:p>
          <a:p>
            <a:pPr lvl="1"/>
            <a:r>
              <a:rPr lang="en-US" sz="2000" dirty="0"/>
              <a:t>Voltage regulation – Secondary voltage drops as load increases</a:t>
            </a:r>
          </a:p>
          <a:p>
            <a:pPr lvl="2"/>
            <a:r>
              <a:rPr lang="en-US" sz="1800" dirty="0"/>
              <a:t>Can result in excessive voltage drop at loads.</a:t>
            </a:r>
          </a:p>
          <a:p>
            <a:pPr lvl="1"/>
            <a:r>
              <a:rPr lang="en-US" sz="2000" dirty="0"/>
              <a:t>Fault current – Secondary fault current can be very large. </a:t>
            </a:r>
          </a:p>
          <a:p>
            <a:pPr lvl="2"/>
            <a:r>
              <a:rPr lang="en-US" sz="1800" dirty="0"/>
              <a:t>May exceed interrupting capability of secondary circuit breakers.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34B2-B829-3058-71D3-3DD2C0D2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F94D8-D8E9-4AB2-ED6A-C1FD472E3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405B2-B4D5-0678-1FB9-D930A74A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052659-AC19-3F9F-2801-15E86ABA4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87" y="1136904"/>
            <a:ext cx="4242816" cy="2292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1462D-7679-121D-E2AD-DFA52D8CB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087" y="3661276"/>
            <a:ext cx="3593432" cy="26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7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33FC-2B86-DB50-6FAC-13D79D8E9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Electronic Converters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AC38-1B64-2054-3DEB-318FDE694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0589" cy="4351338"/>
          </a:xfrm>
        </p:spPr>
        <p:txBody>
          <a:bodyPr/>
          <a:lstStyle/>
          <a:p>
            <a:r>
              <a:rPr lang="en-US" dirty="0"/>
              <a:t>Rectifier</a:t>
            </a:r>
          </a:p>
          <a:p>
            <a:pPr lvl="1"/>
            <a:r>
              <a:rPr lang="en-US" dirty="0"/>
              <a:t>Converts </a:t>
            </a:r>
            <a:r>
              <a:rPr lang="en-US" dirty="0" err="1"/>
              <a:t>a.c.</a:t>
            </a:r>
            <a:r>
              <a:rPr lang="en-US" dirty="0"/>
              <a:t> to </a:t>
            </a:r>
            <a:r>
              <a:rPr lang="en-US" dirty="0" err="1"/>
              <a:t>d.c.</a:t>
            </a:r>
            <a:endParaRPr lang="en-US" dirty="0"/>
          </a:p>
          <a:p>
            <a:r>
              <a:rPr lang="en-US" dirty="0"/>
              <a:t>Inverter</a:t>
            </a:r>
          </a:p>
          <a:p>
            <a:pPr lvl="1"/>
            <a:r>
              <a:rPr lang="en-US" dirty="0"/>
              <a:t>Converts </a:t>
            </a:r>
            <a:r>
              <a:rPr lang="en-US" dirty="0" err="1"/>
              <a:t>d.c.</a:t>
            </a:r>
            <a:r>
              <a:rPr lang="en-US" dirty="0"/>
              <a:t> to </a:t>
            </a:r>
            <a:r>
              <a:rPr lang="en-US" dirty="0" err="1"/>
              <a:t>a.c.</a:t>
            </a:r>
            <a:endParaRPr lang="en-US" dirty="0"/>
          </a:p>
          <a:p>
            <a:r>
              <a:rPr lang="en-US" dirty="0"/>
              <a:t>Chopper, Boost Converter, Buck Converter</a:t>
            </a:r>
          </a:p>
          <a:p>
            <a:pPr lvl="1"/>
            <a:r>
              <a:rPr lang="en-US" dirty="0"/>
              <a:t>Converts </a:t>
            </a:r>
            <a:r>
              <a:rPr lang="en-US" dirty="0" err="1"/>
              <a:t>d.c.</a:t>
            </a:r>
            <a:r>
              <a:rPr lang="en-US" dirty="0"/>
              <a:t> to </a:t>
            </a:r>
            <a:r>
              <a:rPr lang="en-US" dirty="0" err="1"/>
              <a:t>d.c</a:t>
            </a:r>
            <a:endParaRPr lang="en-US" dirty="0"/>
          </a:p>
          <a:p>
            <a:r>
              <a:rPr lang="en-US" dirty="0"/>
              <a:t>Frequency Changer, Cycloconverter, converter</a:t>
            </a:r>
          </a:p>
          <a:p>
            <a:pPr lvl="1"/>
            <a:r>
              <a:rPr lang="en-US" dirty="0"/>
              <a:t>Converts </a:t>
            </a:r>
            <a:r>
              <a:rPr lang="en-US" dirty="0" err="1"/>
              <a:t>a.c.</a:t>
            </a:r>
            <a:r>
              <a:rPr lang="en-US" dirty="0"/>
              <a:t> to </a:t>
            </a:r>
            <a:r>
              <a:rPr lang="en-US" dirty="0" err="1"/>
              <a:t>a.c.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E80B8-7B5F-158C-98DF-9BAA4D6D8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9F2D9-309A-E2AB-2D00-FA47896C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9C1A9-AA7A-C4A2-6DDF-3872AA70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73DAB1-5544-28A7-8989-CDCE07568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77" y="3383952"/>
            <a:ext cx="2743201" cy="2972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B7D13-A7E7-5B7D-0F56-BD2C06A79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4371"/>
            <a:ext cx="2743200" cy="31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71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32BF-8167-0624-CB81-5462E7E0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Multi-Stage Power Electronic Converter 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EF9E0-2BDB-0F4F-C588-CC4D3FF17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70295" cy="4351338"/>
          </a:xfrm>
        </p:spPr>
        <p:txBody>
          <a:bodyPr>
            <a:normAutofit/>
          </a:bodyPr>
          <a:lstStyle/>
          <a:p>
            <a:r>
              <a:rPr lang="en-US" dirty="0"/>
              <a:t>Usually used to provide isolation between the input and power terminals</a:t>
            </a:r>
          </a:p>
          <a:p>
            <a:pPr lvl="1"/>
            <a:r>
              <a:rPr lang="en-US" dirty="0"/>
              <a:t>Limits extent of ground faults.</a:t>
            </a:r>
          </a:p>
          <a:p>
            <a:pPr lvl="1"/>
            <a:r>
              <a:rPr lang="en-US" dirty="0"/>
              <a:t>May limit common mode currents.</a:t>
            </a:r>
          </a:p>
          <a:p>
            <a:r>
              <a:rPr lang="en-US" dirty="0"/>
              <a:t>High Frequency Transformers  decrease space and weight; and are usually more efficient than 60 Hz transformers</a:t>
            </a:r>
          </a:p>
          <a:p>
            <a:pPr lvl="1"/>
            <a:r>
              <a:rPr lang="en-US" dirty="0"/>
              <a:t>But usually require additional power electronics that reduce efficiency and require space and weight.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02C77-5406-DF8E-E2B6-C148683C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7A060-2256-4AF3-0ED7-D5E0938E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C1BB3-324D-932B-2978-395B7E9C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EA584-B85B-3228-6930-B352420CF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76" y="1690688"/>
            <a:ext cx="2974848" cy="1389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C7827-3894-8837-D69C-86FABBA2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25" y="4322567"/>
            <a:ext cx="2371749" cy="6979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C092C0-DCA0-B473-4F48-4B67E1CE5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21" y="3387295"/>
            <a:ext cx="3412958" cy="628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839E1D-50DD-21BB-173B-707ECB41D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78" y="5173464"/>
            <a:ext cx="2910679" cy="6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7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9A4E-92D8-AF7A-BB33-04673CBB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Electronic Converter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86-C052-B03E-86A5-23BCA7E5B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Part load efficiency should be accounted for in system calculations.</a:t>
            </a:r>
          </a:p>
          <a:p>
            <a:r>
              <a:rPr lang="en-US" dirty="0"/>
              <a:t>Cooling.</a:t>
            </a:r>
          </a:p>
          <a:p>
            <a:pPr lvl="1"/>
            <a:r>
              <a:rPr lang="en-US" dirty="0"/>
              <a:t>Liquid cooling may require additional systems.</a:t>
            </a:r>
          </a:p>
          <a:p>
            <a:r>
              <a:rPr lang="en-US" dirty="0"/>
              <a:t>Frequency content of input current waveforms.</a:t>
            </a:r>
          </a:p>
          <a:p>
            <a:r>
              <a:rPr lang="en-US" dirty="0"/>
              <a:t>Common mode voltages and currents.</a:t>
            </a:r>
          </a:p>
          <a:p>
            <a:r>
              <a:rPr lang="en-US" dirty="0"/>
              <a:t>Limited inrush current capability at output.</a:t>
            </a:r>
          </a:p>
          <a:p>
            <a:pPr lvl="1"/>
            <a:r>
              <a:rPr lang="en-US" dirty="0"/>
              <a:t>May require soft starting of loads or use of variable speed drives.</a:t>
            </a:r>
          </a:p>
          <a:p>
            <a:r>
              <a:rPr lang="en-US" dirty="0"/>
              <a:t>Limited fault current capability at the output.</a:t>
            </a:r>
          </a:p>
          <a:p>
            <a:pPr lvl="1"/>
            <a:r>
              <a:rPr lang="en-US" dirty="0"/>
              <a:t>May require special fault protection strategy.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93FA3-4177-9795-CA66-B599B86B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939DE-4C38-4B6C-1EE7-26D53582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0EB8B-0B05-102F-146E-9C8FF2B6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6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E827-CA31-EAA2-5A25-5843566F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1DA09-FFA0-566B-3B65-6F8670D7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011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Once common, now mostly replaced by power electronic converters</a:t>
            </a:r>
          </a:p>
          <a:p>
            <a:pPr lvl="1"/>
            <a:r>
              <a:rPr lang="en-US" dirty="0"/>
              <a:t>60 Hz to 400 Hz Frequency Changer.</a:t>
            </a:r>
          </a:p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Motor Controller with Frequency Regulator</a:t>
            </a:r>
          </a:p>
          <a:p>
            <a:pPr lvl="1"/>
            <a:r>
              <a:rPr lang="en-US" dirty="0"/>
              <a:t>Motor</a:t>
            </a:r>
          </a:p>
          <a:p>
            <a:pPr lvl="1"/>
            <a:r>
              <a:rPr lang="en-US" dirty="0"/>
              <a:t>Generator</a:t>
            </a:r>
          </a:p>
          <a:p>
            <a:pPr lvl="1"/>
            <a:r>
              <a:rPr lang="en-US" dirty="0"/>
              <a:t>Voltage Regulator</a:t>
            </a:r>
          </a:p>
          <a:p>
            <a:pPr lvl="1"/>
            <a:r>
              <a:rPr lang="en-US" dirty="0"/>
              <a:t>Monitoring and control system</a:t>
            </a:r>
          </a:p>
          <a:p>
            <a:pPr lvl="1"/>
            <a:r>
              <a:rPr lang="en-US" dirty="0"/>
              <a:t>Subbase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9D92D-0ACE-DFBF-D182-47DA82F7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1A772-9F82-A379-A15E-839C0C62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BBCEA-0F2A-73B8-A844-A85953B3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E3FAFC-9A4D-9819-78C6-3829CA32D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16" y="2267391"/>
            <a:ext cx="5263654" cy="14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0E1C-31F9-E0E6-C9EC-846466C1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 and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2B876-47F0-A0F8-0657-C2C9E63B0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 load losses.</a:t>
            </a:r>
          </a:p>
          <a:p>
            <a:pPr lvl="1"/>
            <a:r>
              <a:rPr lang="en-US" dirty="0"/>
              <a:t>Magnetize electromagnetic cores.</a:t>
            </a:r>
          </a:p>
          <a:p>
            <a:pPr lvl="1"/>
            <a:r>
              <a:rPr lang="en-US" dirty="0"/>
              <a:t>Cooling components (such as fans).</a:t>
            </a:r>
          </a:p>
          <a:p>
            <a:pPr lvl="1"/>
            <a:r>
              <a:rPr lang="en-US" dirty="0"/>
              <a:t>Control equipment.</a:t>
            </a:r>
          </a:p>
          <a:p>
            <a:r>
              <a:rPr lang="en-US" dirty="0"/>
              <a:t>Losses associated with output power.</a:t>
            </a:r>
          </a:p>
          <a:p>
            <a:pPr lvl="1"/>
            <a:r>
              <a:rPr lang="en-US" dirty="0"/>
              <a:t>Resistive losses of components.</a:t>
            </a:r>
          </a:p>
          <a:p>
            <a:pPr lvl="1"/>
            <a:r>
              <a:rPr lang="en-US" dirty="0"/>
              <a:t>Voltage drops across semiconductors.</a:t>
            </a:r>
          </a:p>
          <a:p>
            <a:r>
              <a:rPr lang="en-US" dirty="0"/>
              <a:t>Efficiency is equal to the output power divided by input power.</a:t>
            </a:r>
          </a:p>
          <a:p>
            <a:pPr lvl="1"/>
            <a:r>
              <a:rPr lang="en-US" dirty="0"/>
              <a:t>Efficiency is usually 0 at zero load due to no load losses.</a:t>
            </a:r>
          </a:p>
          <a:p>
            <a:pPr lvl="1"/>
            <a:r>
              <a:rPr lang="en-US" dirty="0"/>
              <a:t>The efficiency vs output curve is very nonlinear at low power levels.</a:t>
            </a:r>
          </a:p>
          <a:p>
            <a:pPr lvl="1"/>
            <a:r>
              <a:rPr lang="en-US" dirty="0"/>
              <a:t>Efficiency is usually only provided in datasheets at several power levels (typically for output power levels above 50% of rated power).</a:t>
            </a:r>
          </a:p>
          <a:p>
            <a:pPr lvl="1"/>
            <a:r>
              <a:rPr lang="en-US" dirty="0"/>
              <a:t>Estimating efficiency below 50% of rated power usually requires extrapolation and is prone to error.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7E163-DB7C-7197-F2B0-F44A6472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1/8/2026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D7AD8-F629-FC40-D655-1329E994D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F3BB-C647-8C20-F76C-1F3B39BE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497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5387</TotalTime>
  <Words>829</Words>
  <Application>Microsoft Office PowerPoint</Application>
  <PresentationFormat>Widescreen</PresentationFormat>
  <Paragraphs>122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1_Office Theme</vt:lpstr>
      <vt:lpstr>Power Conversion Shipboard Power System Fundamentals  Revision of 8 January 2026</vt:lpstr>
      <vt:lpstr>Essential Questions</vt:lpstr>
      <vt:lpstr>Introduction</vt:lpstr>
      <vt:lpstr>Transformers</vt:lpstr>
      <vt:lpstr>Power Electronic Converters</vt:lpstr>
      <vt:lpstr>Multi-Stage Power Electronic Converter Topologies</vt:lpstr>
      <vt:lpstr>Power Electronic Converter Integration</vt:lpstr>
      <vt:lpstr>Motor Generator</vt:lpstr>
      <vt:lpstr>Losses and Efficiency</vt:lpstr>
      <vt:lpstr>D.C. output converter efficiency extrapolation</vt:lpstr>
      <vt:lpstr>A.C. output converter efficiency extrapolation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Conversion</dc:title>
  <dc:creator>Norbert Doerry</dc:creator>
  <cp:lastModifiedBy>Norbert Doerry</cp:lastModifiedBy>
  <cp:revision>73</cp:revision>
  <dcterms:created xsi:type="dcterms:W3CDTF">2025-04-03T12:58:23Z</dcterms:created>
  <dcterms:modified xsi:type="dcterms:W3CDTF">2026-01-08T14:43:45Z</dcterms:modified>
</cp:coreProperties>
</file>